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61" r:id="rId2"/>
    <p:sldId id="262" r:id="rId3"/>
    <p:sldId id="263" r:id="rId4"/>
    <p:sldId id="268" r:id="rId5"/>
    <p:sldId id="264" r:id="rId6"/>
    <p:sldId id="267" r:id="rId7"/>
    <p:sldId id="266" r:id="rId8"/>
    <p:sldId id="265" r:id="rId9"/>
    <p:sldId id="269" r:id="rId10"/>
    <p:sldId id="272" r:id="rId11"/>
    <p:sldId id="270" r:id="rId12"/>
    <p:sldId id="273" r:id="rId13"/>
    <p:sldId id="271" r:id="rId14"/>
    <p:sldId id="278" r:id="rId15"/>
    <p:sldId id="274" r:id="rId16"/>
    <p:sldId id="279" r:id="rId17"/>
    <p:sldId id="276" r:id="rId18"/>
    <p:sldId id="277" r:id="rId19"/>
    <p:sldId id="280" r:id="rId20"/>
    <p:sldId id="281" r:id="rId21"/>
    <p:sldId id="28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06"/>
    <p:restoredTop sz="88701"/>
  </p:normalViewPr>
  <p:slideViewPr>
    <p:cSldViewPr snapToGrid="0" snapToObjects="1">
      <p:cViewPr varScale="1">
        <p:scale>
          <a:sx n="108" d="100"/>
          <a:sy n="108" d="100"/>
        </p:scale>
        <p:origin x="3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89AA7-5B1A-DB40-9A53-ED0B87E41BCE}" type="datetimeFigureOut">
              <a:rPr lang="en-US" smtClean="0"/>
              <a:t>4/20/21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B653D3-02EE-F540-8B8B-32FE850EE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8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CustomShape 1"/>
          <p:cNvSpPr/>
          <p:nvPr/>
        </p:nvSpPr>
        <p:spPr>
          <a:xfrm>
            <a:off x="4398840" y="9555120"/>
            <a:ext cx="3371040" cy="500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93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</a:pPr>
            <a:fld id="{A11B9613-2907-4B63-84FC-11089D32DB4A}" type="slidenum">
              <a:rPr lang="en-US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1</a:t>
            </a:fld>
            <a:endParaRPr lang="en-US" sz="1400" b="0" strike="noStrike" spc="-1">
              <a:latin typeface="Arial"/>
            </a:endParaRPr>
          </a:p>
        </p:txBody>
      </p:sp>
      <p:sp>
        <p:nvSpPr>
          <p:cNvPr id="598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prstGeom prst="rect">
            <a:avLst/>
          </a:prstGeom>
        </p:spPr>
      </p:sp>
      <p:sp>
        <p:nvSpPr>
          <p:cNvPr id="599" name="PlaceHolder 3"/>
          <p:cNvSpPr>
            <a:spLocks noGrp="1"/>
          </p:cNvSpPr>
          <p:nvPr>
            <p:ph type="body"/>
          </p:nvPr>
        </p:nvSpPr>
        <p:spPr>
          <a:xfrm>
            <a:off x="777960" y="4776840"/>
            <a:ext cx="6217560" cy="45252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marL="216000" indent="-215640">
              <a:lnSpc>
                <a:spcPct val="100000"/>
              </a:lnSpc>
              <a:tabLst>
                <a:tab pos="0" algn="l"/>
              </a:tabLst>
            </a:pPr>
            <a:r>
              <a:rPr lang="en-US" sz="2000" b="0" strike="noStrike" spc="-1">
                <a:latin typeface="Arial"/>
              </a:rPr>
              <a:t>introductions	</a:t>
            </a:r>
          </a:p>
        </p:txBody>
      </p:sp>
    </p:spTree>
    <p:extLst>
      <p:ext uri="{BB962C8B-B14F-4D97-AF65-F5344CB8AC3E}">
        <p14:creationId xmlns:p14="http://schemas.microsoft.com/office/powerpoint/2010/main" val="1749907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AlphaGo - </a:t>
            </a:r>
            <a:r>
              <a:rPr lang="en-US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Movie (2018)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b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B653D3-02EE-F540-8B8B-32FE850EEC3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93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B653D3-02EE-F540-8B8B-32FE850EEC3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9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C8FBE-50D3-9340-9F71-6E6DAAFDF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C47732-A527-1742-89C2-E233A07AAA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D85DC-1502-6D49-B8A1-E43AD8946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46BF-83C8-C248-BF7C-64B31257AD89}" type="datetimeFigureOut">
              <a:rPr lang="en-US" smtClean="0"/>
              <a:t>4/20/21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67E52-914F-E54F-8877-664125949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70C98-B39B-3341-8F70-9646A6B50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400A-E7DC-1049-8EBD-F673DBABB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4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A173E-2871-854D-B331-9147312CE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85559-3B19-CC4A-9956-A5F282A3A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790DD-0F87-7642-9157-929768A8A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46BF-83C8-C248-BF7C-64B31257AD89}" type="datetimeFigureOut">
              <a:rPr lang="en-US" smtClean="0"/>
              <a:t>4/20/21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9D052-3166-1D44-8F24-65BA15F6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4740F-EB3E-954D-9D82-4CBC3416D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400A-E7DC-1049-8EBD-F673DBABB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1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3092F5-25B9-4F4F-B7A5-0BA65AAEF4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F26955-3713-3B48-83F7-07A17CA91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38A87-828C-694B-A21A-00F2FAA9A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46BF-83C8-C248-BF7C-64B31257AD89}" type="datetimeFigureOut">
              <a:rPr lang="en-US" smtClean="0"/>
              <a:t>4/20/21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1E350-42A8-4B43-B92D-3A8E42383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2DB5A-7EE7-E24A-99E6-C9E6AD290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400A-E7DC-1049-8EBD-F673DBABB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175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EE9F6-611A-4848-BC93-17F4D7827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0647E-AFF7-8041-A30A-96C2B299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D89AB-B316-3949-BA79-8A6BD0F0D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46BF-83C8-C248-BF7C-64B31257AD89}" type="datetimeFigureOut">
              <a:rPr lang="en-US" smtClean="0"/>
              <a:t>4/20/21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CB488-C402-B544-966F-7D02940C6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223FD-F772-0E45-BB73-A33F65864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400A-E7DC-1049-8EBD-F673DBABB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D4672-3218-264D-926A-7D5EFEFD8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678D4E-B6C1-FC4B-BDA6-411401D93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E2BDC-1EEE-0149-A54F-55C4D8FAE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46BF-83C8-C248-BF7C-64B31257AD89}" type="datetimeFigureOut">
              <a:rPr lang="en-US" smtClean="0"/>
              <a:t>4/20/21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4931A-2749-B446-903E-8B09FDBA0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A3A70-2229-A949-821E-C299A6122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400A-E7DC-1049-8EBD-F673DBABB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9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BA05D-195E-2844-B19E-E8BA1B7D8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E9194-7F45-E74C-84B7-FE0B73E7A7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A8C661-BF9D-E840-8D12-5D2950B27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CA83BA-C1BD-E747-A770-12BDDE3B9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46BF-83C8-C248-BF7C-64B31257AD89}" type="datetimeFigureOut">
              <a:rPr lang="en-US" smtClean="0"/>
              <a:t>4/20/21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D04809-39E2-164D-99A9-874A784E8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FDF42-4863-A349-8303-7A2BB0E3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400A-E7DC-1049-8EBD-F673DBABB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7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659F2-BA17-C54C-88FB-158691B4D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84965D-C9FF-7443-BA99-FC5EC0E8E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E6DC79-E117-6447-83EF-7F02265CE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959EFA-F351-7F48-9EFA-C3790D29F0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0FA84F-2386-0048-9108-49855D0BE0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DBC2B1-F3A8-184C-BE1E-84EEBFDCF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46BF-83C8-C248-BF7C-64B31257AD89}" type="datetimeFigureOut">
              <a:rPr lang="en-US" smtClean="0"/>
              <a:t>4/20/21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183F69-13F0-2F44-8DF1-6E8B534C7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3EB159-91E4-AC41-8331-44358C849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400A-E7DC-1049-8EBD-F673DBABB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60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236A9-3354-EC48-9FC7-36F42E850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C778A8-8E05-5D45-8247-5E1B562A5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46BF-83C8-C248-BF7C-64B31257AD89}" type="datetimeFigureOut">
              <a:rPr lang="en-US" smtClean="0"/>
              <a:t>4/20/21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7E5615-B89D-A448-802E-81671BC71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8963E5-FA2D-FF40-9736-0A2ACCA1F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400A-E7DC-1049-8EBD-F673DBABB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53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25E7C7-380E-7644-BA4D-D774751BA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46BF-83C8-C248-BF7C-64B31257AD89}" type="datetimeFigureOut">
              <a:rPr lang="en-US" smtClean="0"/>
              <a:t>4/20/21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2998BB-8A73-194C-97BC-1A232E2C8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06810-E4DB-9141-8E09-B8BB2ED5A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400A-E7DC-1049-8EBD-F673DBABB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9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41D23-1D74-1343-AB55-3FB7EDD79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84D69-C13E-B346-8BD4-2EDF452E5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82557D-8AA8-5D4A-B587-742E9855C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A8C491-00BD-E64B-A119-C0D37B26B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46BF-83C8-C248-BF7C-64B31257AD89}" type="datetimeFigureOut">
              <a:rPr lang="en-US" smtClean="0"/>
              <a:t>4/20/21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6D862-00DA-6A4F-8D7E-96F1B2A23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65CFD4-D91E-054B-A7D5-D9CDB8736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400A-E7DC-1049-8EBD-F673DBABB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077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1BFB7-7E37-794E-8055-5583FAE15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878C8F-153B-9646-AF20-1516EBFFEC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E9BFB0-6CC6-C14E-964B-48784B0E2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2ABFA3-A1B6-1B4C-89A1-8A34E77B4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746BF-83C8-C248-BF7C-64B31257AD89}" type="datetimeFigureOut">
              <a:rPr lang="en-US" smtClean="0"/>
              <a:t>4/20/21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82A8C-01D0-1547-99AE-7DDFFCAFD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D0888-1F66-CD44-ADA6-33212390F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400A-E7DC-1049-8EBD-F673DBABB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6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11C54F-F60B-A441-9556-15BC6DEE6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AEAC8-C500-7140-A50D-AB8067590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C3094A-7FF4-1443-84DA-2D0601505D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746BF-83C8-C248-BF7C-64B31257AD89}" type="datetimeFigureOut">
              <a:rPr lang="en-US" smtClean="0"/>
              <a:t>4/20/21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AB175-4659-654F-8B3B-7E49BDF86E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FAC7F-6E7B-EF42-96F0-6A1C28817F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400A-E7DC-1049-8EBD-F673DBABB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87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WXuK6gekU1Y?start=2960&amp;feature=oembed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WXuK6gekU1Y?start=3100&amp;feature=oembed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WXuK6gekU1Y?start=3285&amp;feature=oembed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WXuK6gekU1Y?start=4400&amp;feature=oembed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WXuK6gekU1Y?start=4950&amp;feature=oembed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WXuK6gekU1Y?start=5108&amp;feature=oembe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WXuK6gekU1Y?start=84&amp;feature=oembed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WXuK6gekU1Y?start=402&amp;feature=oembed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8tq1C8spV_g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2"/>
          <p:cNvSpPr/>
          <p:nvPr/>
        </p:nvSpPr>
        <p:spPr>
          <a:xfrm>
            <a:off x="1155778" y="945530"/>
            <a:ext cx="9876937" cy="462085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8864" rIns="0" bIns="0" anchor="ctr">
            <a:noAutofit/>
          </a:bodyPr>
          <a:lstStyle/>
          <a:p>
            <a:pPr algn="ctr">
              <a:lnSpc>
                <a:spcPct val="93000"/>
              </a:lnSpc>
              <a:tabLst>
                <a:tab pos="414772" algn="l"/>
                <a:tab pos="829544" algn="l"/>
                <a:tab pos="1244316" algn="l"/>
                <a:tab pos="1659087" algn="l"/>
                <a:tab pos="2073859" algn="l"/>
                <a:tab pos="2488631" algn="l"/>
                <a:tab pos="2903403" algn="l"/>
                <a:tab pos="3318175" algn="l"/>
                <a:tab pos="3732947" algn="l"/>
                <a:tab pos="4147718" algn="l"/>
                <a:tab pos="4562490" algn="l"/>
                <a:tab pos="4977262" algn="l"/>
                <a:tab pos="5392034" algn="l"/>
                <a:tab pos="5806806" algn="l"/>
                <a:tab pos="6221578" algn="l"/>
                <a:tab pos="6636349" algn="l"/>
                <a:tab pos="7051121" algn="l"/>
                <a:tab pos="7465893" algn="l"/>
                <a:tab pos="7880665" algn="l"/>
              </a:tabLst>
            </a:pPr>
            <a:r>
              <a:rPr lang="en-US" sz="4355" spc="-1" dirty="0">
                <a:solidFill>
                  <a:srgbClr val="000000"/>
                </a:solidFill>
                <a:latin typeface="Arial"/>
                <a:ea typeface="Droid Sans Fallback"/>
              </a:rPr>
              <a:t>CS181: Introduction to </a:t>
            </a:r>
            <a:endParaRPr lang="en-US" sz="4355" spc="-1" dirty="0">
              <a:latin typeface="Arial"/>
            </a:endParaRPr>
          </a:p>
          <a:p>
            <a:pPr algn="ctr">
              <a:lnSpc>
                <a:spcPct val="93000"/>
              </a:lnSpc>
              <a:tabLst>
                <a:tab pos="414772" algn="l"/>
                <a:tab pos="829544" algn="l"/>
                <a:tab pos="1244316" algn="l"/>
                <a:tab pos="1659087" algn="l"/>
                <a:tab pos="2073859" algn="l"/>
                <a:tab pos="2488631" algn="l"/>
                <a:tab pos="2903403" algn="l"/>
                <a:tab pos="3318175" algn="l"/>
                <a:tab pos="3732947" algn="l"/>
                <a:tab pos="4147718" algn="l"/>
                <a:tab pos="4562490" algn="l"/>
                <a:tab pos="4977262" algn="l"/>
                <a:tab pos="5392034" algn="l"/>
                <a:tab pos="5806806" algn="l"/>
                <a:tab pos="6221578" algn="l"/>
                <a:tab pos="6636349" algn="l"/>
                <a:tab pos="7051121" algn="l"/>
                <a:tab pos="7465893" algn="l"/>
                <a:tab pos="7880665" algn="l"/>
              </a:tabLst>
            </a:pPr>
            <a:r>
              <a:rPr lang="en-US" sz="4355" spc="-1" dirty="0">
                <a:solidFill>
                  <a:srgbClr val="000000"/>
                </a:solidFill>
                <a:latin typeface="Arial"/>
                <a:ea typeface="Droid Sans Fallback"/>
              </a:rPr>
              <a:t>Machine Learning</a:t>
            </a:r>
            <a:endParaRPr lang="en-US" sz="1633" spc="-1" dirty="0">
              <a:latin typeface="Arial"/>
            </a:endParaRPr>
          </a:p>
          <a:p>
            <a:pPr algn="ctr">
              <a:lnSpc>
                <a:spcPct val="93000"/>
              </a:lnSpc>
              <a:tabLst>
                <a:tab pos="414772" algn="l"/>
                <a:tab pos="829544" algn="l"/>
                <a:tab pos="1244316" algn="l"/>
                <a:tab pos="1659087" algn="l"/>
                <a:tab pos="2073859" algn="l"/>
                <a:tab pos="2488631" algn="l"/>
                <a:tab pos="2903403" algn="l"/>
                <a:tab pos="3318175" algn="l"/>
                <a:tab pos="3732947" algn="l"/>
                <a:tab pos="4147718" algn="l"/>
                <a:tab pos="4562490" algn="l"/>
                <a:tab pos="4977262" algn="l"/>
                <a:tab pos="5392034" algn="l"/>
                <a:tab pos="5806806" algn="l"/>
                <a:tab pos="6221578" algn="l"/>
                <a:tab pos="6636349" algn="l"/>
                <a:tab pos="7051121" algn="l"/>
                <a:tab pos="7465893" algn="l"/>
                <a:tab pos="7880665" algn="l"/>
              </a:tabLst>
            </a:pPr>
            <a:endParaRPr lang="en-US" sz="1633" spc="-1" dirty="0">
              <a:latin typeface="Arial"/>
            </a:endParaRPr>
          </a:p>
          <a:p>
            <a:pPr algn="ctr">
              <a:lnSpc>
                <a:spcPct val="93000"/>
              </a:lnSpc>
              <a:tabLst>
                <a:tab pos="414772" algn="l"/>
                <a:tab pos="829544" algn="l"/>
                <a:tab pos="1244316" algn="l"/>
                <a:tab pos="1659087" algn="l"/>
                <a:tab pos="2073859" algn="l"/>
                <a:tab pos="2488631" algn="l"/>
                <a:tab pos="2903403" algn="l"/>
                <a:tab pos="3318175" algn="l"/>
                <a:tab pos="3732947" algn="l"/>
                <a:tab pos="4147718" algn="l"/>
                <a:tab pos="4562490" algn="l"/>
                <a:tab pos="4977262" algn="l"/>
                <a:tab pos="5392034" algn="l"/>
                <a:tab pos="5806806" algn="l"/>
                <a:tab pos="6221578" algn="l"/>
                <a:tab pos="6636349" algn="l"/>
                <a:tab pos="7051121" algn="l"/>
                <a:tab pos="7465893" algn="l"/>
                <a:tab pos="7880665" algn="l"/>
              </a:tabLst>
            </a:pPr>
            <a:endParaRPr lang="en-US" sz="1633" spc="-1" dirty="0">
              <a:latin typeface="Arial"/>
            </a:endParaRPr>
          </a:p>
          <a:p>
            <a:pPr algn="ctr">
              <a:lnSpc>
                <a:spcPct val="93000"/>
              </a:lnSpc>
              <a:tabLst>
                <a:tab pos="414772" algn="l"/>
                <a:tab pos="829544" algn="l"/>
                <a:tab pos="1244316" algn="l"/>
                <a:tab pos="1659087" algn="l"/>
                <a:tab pos="2073859" algn="l"/>
                <a:tab pos="2488631" algn="l"/>
                <a:tab pos="2903403" algn="l"/>
                <a:tab pos="3318175" algn="l"/>
                <a:tab pos="3732947" algn="l"/>
                <a:tab pos="4147718" algn="l"/>
                <a:tab pos="4562490" algn="l"/>
                <a:tab pos="4977262" algn="l"/>
                <a:tab pos="5392034" algn="l"/>
                <a:tab pos="5806806" algn="l"/>
                <a:tab pos="6221578" algn="l"/>
                <a:tab pos="6636349" algn="l"/>
                <a:tab pos="7051121" algn="l"/>
                <a:tab pos="7465893" algn="l"/>
                <a:tab pos="7880665" algn="l"/>
              </a:tabLst>
            </a:pPr>
            <a:r>
              <a:rPr lang="en-US" sz="4355" spc="-1" dirty="0">
                <a:latin typeface="Arial"/>
              </a:rPr>
              <a:t>Lecture 22 RL Part II</a:t>
            </a:r>
          </a:p>
          <a:p>
            <a:pPr algn="ctr">
              <a:lnSpc>
                <a:spcPct val="93000"/>
              </a:lnSpc>
              <a:tabLst>
                <a:tab pos="414772" algn="l"/>
                <a:tab pos="829544" algn="l"/>
                <a:tab pos="1244316" algn="l"/>
                <a:tab pos="1659087" algn="l"/>
                <a:tab pos="2073859" algn="l"/>
                <a:tab pos="2488631" algn="l"/>
                <a:tab pos="2903403" algn="l"/>
                <a:tab pos="3318175" algn="l"/>
                <a:tab pos="3732947" algn="l"/>
                <a:tab pos="4147718" algn="l"/>
                <a:tab pos="4562490" algn="l"/>
                <a:tab pos="4977262" algn="l"/>
                <a:tab pos="5392034" algn="l"/>
                <a:tab pos="5806806" algn="l"/>
                <a:tab pos="6221578" algn="l"/>
                <a:tab pos="6636349" algn="l"/>
                <a:tab pos="7051121" algn="l"/>
                <a:tab pos="7465893" algn="l"/>
                <a:tab pos="7880665" algn="l"/>
              </a:tabLst>
            </a:pPr>
            <a:endParaRPr lang="en-US" sz="4355" spc="-1" dirty="0">
              <a:latin typeface="Arial"/>
            </a:endParaRPr>
          </a:p>
          <a:p>
            <a:pPr algn="ctr">
              <a:lnSpc>
                <a:spcPct val="93000"/>
              </a:lnSpc>
              <a:tabLst>
                <a:tab pos="414772" algn="l"/>
                <a:tab pos="829544" algn="l"/>
                <a:tab pos="1244316" algn="l"/>
                <a:tab pos="1659087" algn="l"/>
                <a:tab pos="2073859" algn="l"/>
                <a:tab pos="2488631" algn="l"/>
                <a:tab pos="2903403" algn="l"/>
                <a:tab pos="3318175" algn="l"/>
                <a:tab pos="3732947" algn="l"/>
                <a:tab pos="4147718" algn="l"/>
                <a:tab pos="4562490" algn="l"/>
                <a:tab pos="4977262" algn="l"/>
                <a:tab pos="5392034" algn="l"/>
                <a:tab pos="5806806" algn="l"/>
                <a:tab pos="6221578" algn="l"/>
                <a:tab pos="6636349" algn="l"/>
                <a:tab pos="7051121" algn="l"/>
                <a:tab pos="7465893" algn="l"/>
                <a:tab pos="7880665" algn="l"/>
              </a:tabLst>
            </a:pPr>
            <a:r>
              <a:rPr lang="en-US" sz="3600" spc="-1" dirty="0">
                <a:solidFill>
                  <a:srgbClr val="000000"/>
                </a:solidFill>
                <a:latin typeface="Arial"/>
                <a:ea typeface="Droid Sans Fallback"/>
              </a:rPr>
              <a:t>Spring 2021</a:t>
            </a:r>
            <a:endParaRPr lang="en-US" sz="3600" spc="-1" dirty="0">
              <a:latin typeface="Arial"/>
            </a:endParaRPr>
          </a:p>
          <a:p>
            <a:pPr algn="ctr">
              <a:lnSpc>
                <a:spcPct val="93000"/>
              </a:lnSpc>
              <a:tabLst>
                <a:tab pos="414772" algn="l"/>
                <a:tab pos="829544" algn="l"/>
                <a:tab pos="1244316" algn="l"/>
                <a:tab pos="1659087" algn="l"/>
                <a:tab pos="2073859" algn="l"/>
                <a:tab pos="2488631" algn="l"/>
                <a:tab pos="2903403" algn="l"/>
                <a:tab pos="3318175" algn="l"/>
                <a:tab pos="3732947" algn="l"/>
                <a:tab pos="4147718" algn="l"/>
                <a:tab pos="4562490" algn="l"/>
                <a:tab pos="4977262" algn="l"/>
                <a:tab pos="5392034" algn="l"/>
                <a:tab pos="5806806" algn="l"/>
                <a:tab pos="6221578" algn="l"/>
                <a:tab pos="6636349" algn="l"/>
                <a:tab pos="7051121" algn="l"/>
                <a:tab pos="7465893" algn="l"/>
                <a:tab pos="7880665" algn="l"/>
              </a:tabLst>
            </a:pPr>
            <a:endParaRPr lang="en-US" sz="4355" spc="-1" dirty="0">
              <a:latin typeface="Arial"/>
            </a:endParaRPr>
          </a:p>
          <a:p>
            <a:pPr algn="ctr">
              <a:lnSpc>
                <a:spcPct val="93000"/>
              </a:lnSpc>
              <a:tabLst>
                <a:tab pos="414772" algn="l"/>
                <a:tab pos="829544" algn="l"/>
                <a:tab pos="1244316" algn="l"/>
                <a:tab pos="1659087" algn="l"/>
                <a:tab pos="2073859" algn="l"/>
                <a:tab pos="2488631" algn="l"/>
                <a:tab pos="2903403" algn="l"/>
                <a:tab pos="3318175" algn="l"/>
                <a:tab pos="3732947" algn="l"/>
                <a:tab pos="4147718" algn="l"/>
                <a:tab pos="4562490" algn="l"/>
                <a:tab pos="4977262" algn="l"/>
                <a:tab pos="5392034" algn="l"/>
                <a:tab pos="5806806" algn="l"/>
                <a:tab pos="6221578" algn="l"/>
                <a:tab pos="6636349" algn="l"/>
                <a:tab pos="7051121" algn="l"/>
                <a:tab pos="7465893" algn="l"/>
                <a:tab pos="7880665" algn="l"/>
              </a:tabLst>
            </a:pPr>
            <a:endParaRPr lang="en-US" sz="4355" spc="-1" dirty="0"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3294920" y="5349218"/>
            <a:ext cx="5598655" cy="105982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46" tIns="40823" rIns="81646" bIns="40823">
            <a:spAutoFit/>
          </a:bodyPr>
          <a:lstStyle/>
          <a:p>
            <a:pPr algn="ctr">
              <a:lnSpc>
                <a:spcPct val="100000"/>
              </a:lnSpc>
            </a:pPr>
            <a:endParaRPr lang="en-US" sz="1633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359" spc="-1" dirty="0">
                <a:solidFill>
                  <a:srgbClr val="C00000"/>
                </a:solidFill>
                <a:latin typeface="Arial"/>
                <a:ea typeface="Droid Sans Fallback"/>
              </a:rPr>
              <a:t>Finale Doshi-Velez and David C. Parkes</a:t>
            </a:r>
            <a:endParaRPr lang="en-US" sz="2359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359" spc="-1" dirty="0">
                <a:solidFill>
                  <a:srgbClr val="C00000"/>
                </a:solidFill>
                <a:latin typeface="Arial"/>
                <a:ea typeface="Droid Sans Fallback"/>
              </a:rPr>
              <a:t>Harvard Computer Science</a:t>
            </a:r>
            <a:endParaRPr lang="en-US" sz="2359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9153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0CE272-4649-974A-A84D-31E80CD2999E}"/>
              </a:ext>
            </a:extLst>
          </p:cNvPr>
          <p:cNvSpPr txBox="1"/>
          <p:nvPr/>
        </p:nvSpPr>
        <p:spPr>
          <a:xfrm>
            <a:off x="4876800" y="914399"/>
            <a:ext cx="20096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Move 37</a:t>
            </a:r>
          </a:p>
        </p:txBody>
      </p:sp>
    </p:spTree>
    <p:extLst>
      <p:ext uri="{BB962C8B-B14F-4D97-AF65-F5344CB8AC3E}">
        <p14:creationId xmlns:p14="http://schemas.microsoft.com/office/powerpoint/2010/main" val="742762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nline Media 2" descr="AlphaGo - The Movie | Full Documentary">
            <a:hlinkClick r:id="" action="ppaction://media"/>
            <a:extLst>
              <a:ext uri="{FF2B5EF4-FFF2-40B4-BE49-F238E27FC236}">
                <a16:creationId xmlns:a16="http://schemas.microsoft.com/office/drawing/2014/main" id="{66806B7F-B811-1143-A268-0979312F81C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973" y="0"/>
            <a:ext cx="121380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57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0CE272-4649-974A-A84D-31E80CD2999E}"/>
              </a:ext>
            </a:extLst>
          </p:cNvPr>
          <p:cNvSpPr txBox="1"/>
          <p:nvPr/>
        </p:nvSpPr>
        <p:spPr>
          <a:xfrm>
            <a:off x="4221018" y="914399"/>
            <a:ext cx="4300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Something changed</a:t>
            </a:r>
          </a:p>
        </p:txBody>
      </p:sp>
    </p:spTree>
    <p:extLst>
      <p:ext uri="{BB962C8B-B14F-4D97-AF65-F5344CB8AC3E}">
        <p14:creationId xmlns:p14="http://schemas.microsoft.com/office/powerpoint/2010/main" val="2401849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descr="AlphaGo - The Movie | Full Documentary">
            <a:hlinkClick r:id="" action="ppaction://media"/>
            <a:extLst>
              <a:ext uri="{FF2B5EF4-FFF2-40B4-BE49-F238E27FC236}">
                <a16:creationId xmlns:a16="http://schemas.microsoft.com/office/drawing/2014/main" id="{2C1C82C0-AB35-E34B-819B-E0632DBDC1C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973" y="0"/>
            <a:ext cx="121380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07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0CE272-4649-974A-A84D-31E80CD2999E}"/>
              </a:ext>
            </a:extLst>
          </p:cNvPr>
          <p:cNvSpPr txBox="1"/>
          <p:nvPr/>
        </p:nvSpPr>
        <p:spPr>
          <a:xfrm>
            <a:off x="4221018" y="914399"/>
            <a:ext cx="27013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The Tragedy</a:t>
            </a:r>
          </a:p>
        </p:txBody>
      </p:sp>
    </p:spTree>
    <p:extLst>
      <p:ext uri="{BB962C8B-B14F-4D97-AF65-F5344CB8AC3E}">
        <p14:creationId xmlns:p14="http://schemas.microsoft.com/office/powerpoint/2010/main" val="4218135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descr="AlphaGo - The Movie | Full Documentary">
            <a:hlinkClick r:id="" action="ppaction://media"/>
            <a:extLst>
              <a:ext uri="{FF2B5EF4-FFF2-40B4-BE49-F238E27FC236}">
                <a16:creationId xmlns:a16="http://schemas.microsoft.com/office/drawing/2014/main" id="{99B43821-1500-7D41-85B3-EBE10828A3C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973" y="0"/>
            <a:ext cx="121380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4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0CE272-4649-974A-A84D-31E80CD2999E}"/>
              </a:ext>
            </a:extLst>
          </p:cNvPr>
          <p:cNvSpPr txBox="1"/>
          <p:nvPr/>
        </p:nvSpPr>
        <p:spPr>
          <a:xfrm>
            <a:off x="4221018" y="914399"/>
            <a:ext cx="31325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Lee Sedol Win</a:t>
            </a:r>
          </a:p>
        </p:txBody>
      </p:sp>
    </p:spTree>
    <p:extLst>
      <p:ext uri="{BB962C8B-B14F-4D97-AF65-F5344CB8AC3E}">
        <p14:creationId xmlns:p14="http://schemas.microsoft.com/office/powerpoint/2010/main" val="1031137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descr="AlphaGo - The Movie | Full Documentary">
            <a:hlinkClick r:id="" action="ppaction://media"/>
            <a:extLst>
              <a:ext uri="{FF2B5EF4-FFF2-40B4-BE49-F238E27FC236}">
                <a16:creationId xmlns:a16="http://schemas.microsoft.com/office/drawing/2014/main" id="{D056930D-BCA9-554C-95E4-2D2EE34867A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973" y="0"/>
            <a:ext cx="121380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792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AD5116-9562-EA40-803A-673653692997}"/>
              </a:ext>
            </a:extLst>
          </p:cNvPr>
          <p:cNvSpPr txBox="1"/>
          <p:nvPr/>
        </p:nvSpPr>
        <p:spPr>
          <a:xfrm>
            <a:off x="4221018" y="914399"/>
            <a:ext cx="34083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The Final Game</a:t>
            </a:r>
          </a:p>
        </p:txBody>
      </p:sp>
    </p:spTree>
    <p:extLst>
      <p:ext uri="{BB962C8B-B14F-4D97-AF65-F5344CB8AC3E}">
        <p14:creationId xmlns:p14="http://schemas.microsoft.com/office/powerpoint/2010/main" val="554732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descr="AlphaGo - The Movie | Full Documentary">
            <a:hlinkClick r:id="" action="ppaction://media"/>
            <a:extLst>
              <a:ext uri="{FF2B5EF4-FFF2-40B4-BE49-F238E27FC236}">
                <a16:creationId xmlns:a16="http://schemas.microsoft.com/office/drawing/2014/main" id="{7834BFB1-BFCD-2A47-81A8-9DC214926CB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-15240"/>
            <a:ext cx="12192000" cy="688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6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Text, letter&#10;&#10;Description automatically generated">
            <a:extLst>
              <a:ext uri="{FF2B5EF4-FFF2-40B4-BE49-F238E27FC236}">
                <a16:creationId xmlns:a16="http://schemas.microsoft.com/office/drawing/2014/main" id="{E48A9114-F645-F34E-A989-14C1FBFA39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8040" y="643467"/>
            <a:ext cx="8015920" cy="5571065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677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9BF4C7-7BE9-0048-A029-9C67B96142DB}"/>
              </a:ext>
            </a:extLst>
          </p:cNvPr>
          <p:cNvSpPr txBox="1"/>
          <p:nvPr/>
        </p:nvSpPr>
        <p:spPr>
          <a:xfrm>
            <a:off x="4839854" y="914399"/>
            <a:ext cx="22790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Reflection</a:t>
            </a:r>
          </a:p>
        </p:txBody>
      </p:sp>
    </p:spTree>
    <p:extLst>
      <p:ext uri="{BB962C8B-B14F-4D97-AF65-F5344CB8AC3E}">
        <p14:creationId xmlns:p14="http://schemas.microsoft.com/office/powerpoint/2010/main" val="18136990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descr="AlphaGo - The Movie | Full Documentary">
            <a:hlinkClick r:id="" action="ppaction://media"/>
            <a:extLst>
              <a:ext uri="{FF2B5EF4-FFF2-40B4-BE49-F238E27FC236}">
                <a16:creationId xmlns:a16="http://schemas.microsoft.com/office/drawing/2014/main" id="{3BE18E4E-C347-3D48-8C61-A4C177F4135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973" y="0"/>
            <a:ext cx="121380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27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Graphical user interface&#10;&#10;Description automatically generated">
            <a:extLst>
              <a:ext uri="{FF2B5EF4-FFF2-40B4-BE49-F238E27FC236}">
                <a16:creationId xmlns:a16="http://schemas.microsoft.com/office/drawing/2014/main" id="{47DE939F-CE3C-504A-8E6F-2A2FCF837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97710"/>
            <a:ext cx="10905066" cy="286257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37560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0CE272-4649-974A-A84D-31E80CD2999E}"/>
              </a:ext>
            </a:extLst>
          </p:cNvPr>
          <p:cNvSpPr txBox="1"/>
          <p:nvPr/>
        </p:nvSpPr>
        <p:spPr>
          <a:xfrm>
            <a:off x="4876800" y="914399"/>
            <a:ext cx="20633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Breakout</a:t>
            </a:r>
          </a:p>
        </p:txBody>
      </p:sp>
    </p:spTree>
    <p:extLst>
      <p:ext uri="{BB962C8B-B14F-4D97-AF65-F5344CB8AC3E}">
        <p14:creationId xmlns:p14="http://schemas.microsoft.com/office/powerpoint/2010/main" val="3859205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descr="AlphaGo - The Movie | Full Documentary">
            <a:hlinkClick r:id="" action="ppaction://media"/>
            <a:extLst>
              <a:ext uri="{FF2B5EF4-FFF2-40B4-BE49-F238E27FC236}">
                <a16:creationId xmlns:a16="http://schemas.microsoft.com/office/drawing/2014/main" id="{4F3EE7F3-DC16-6849-847E-87B8DC04448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-15240"/>
            <a:ext cx="12192000" cy="688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57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0CE272-4649-974A-A84D-31E80CD2999E}"/>
              </a:ext>
            </a:extLst>
          </p:cNvPr>
          <p:cNvSpPr txBox="1"/>
          <p:nvPr/>
        </p:nvSpPr>
        <p:spPr>
          <a:xfrm>
            <a:off x="4876800" y="914399"/>
            <a:ext cx="31139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The Challenge</a:t>
            </a:r>
          </a:p>
        </p:txBody>
      </p:sp>
    </p:spTree>
    <p:extLst>
      <p:ext uri="{BB962C8B-B14F-4D97-AF65-F5344CB8AC3E}">
        <p14:creationId xmlns:p14="http://schemas.microsoft.com/office/powerpoint/2010/main" val="1205763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descr="AlphaGo - The Movie | Full Documentary">
            <a:hlinkClick r:id="" action="ppaction://media"/>
            <a:extLst>
              <a:ext uri="{FF2B5EF4-FFF2-40B4-BE49-F238E27FC236}">
                <a16:creationId xmlns:a16="http://schemas.microsoft.com/office/drawing/2014/main" id="{757AD6AA-A5F5-8246-9332-41D7BDF8D03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-15240"/>
            <a:ext cx="12192000" cy="688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9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0CE272-4649-974A-A84D-31E80CD2999E}"/>
              </a:ext>
            </a:extLst>
          </p:cNvPr>
          <p:cNvSpPr txBox="1"/>
          <p:nvPr/>
        </p:nvSpPr>
        <p:spPr>
          <a:xfrm>
            <a:off x="4876800" y="914399"/>
            <a:ext cx="29530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The Madness</a:t>
            </a:r>
          </a:p>
        </p:txBody>
      </p:sp>
    </p:spTree>
    <p:extLst>
      <p:ext uri="{BB962C8B-B14F-4D97-AF65-F5344CB8AC3E}">
        <p14:creationId xmlns:p14="http://schemas.microsoft.com/office/powerpoint/2010/main" val="2803710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descr="AlphaGo Official Trailer">
            <a:hlinkClick r:id="" action="ppaction://media"/>
            <a:extLst>
              <a:ext uri="{FF2B5EF4-FFF2-40B4-BE49-F238E27FC236}">
                <a16:creationId xmlns:a16="http://schemas.microsoft.com/office/drawing/2014/main" id="{769192AB-44CB-CA4A-A4FB-A90407A6BBE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3891" y="26508"/>
            <a:ext cx="12044218" cy="680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7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54</Words>
  <Application>Microsoft Macintosh PowerPoint</Application>
  <PresentationFormat>Widescreen</PresentationFormat>
  <Paragraphs>25</Paragraphs>
  <Slides>21</Slides>
  <Notes>3</Notes>
  <HiddenSlides>0</HiddenSlides>
  <MMClips>9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Parkes, David</dc:creator>
  <cp:lastModifiedBy>Parkes, David</cp:lastModifiedBy>
  <cp:revision>11</cp:revision>
  <dcterms:created xsi:type="dcterms:W3CDTF">2021-04-20T13:32:18Z</dcterms:created>
  <dcterms:modified xsi:type="dcterms:W3CDTF">2021-04-20T17:58:56Z</dcterms:modified>
</cp:coreProperties>
</file>